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319C1-5D73-4DDA-B69A-EB9C49D4C9F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4975-5153-4E7F-A9F1-38D808936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7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nouns in each sentence with the children and then identify the adjective before the noun. Please be aware, if your pupils are not 100% clear that adjectives describe a noun, you may want to go back and cover this first.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There are five compound adjectives in the examples above: man-eating, razor-sharp, technologically-advanced, once-in-a-lifetime, sugar-free.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4975-5153-4E7F-A9F1-38D8089369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4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 eating shark = subject verb object. Man-eating shark = expanded noun phrase to describe a shark. Sugar free lolly = subject verb object. Sugar-free lolly = expanded noun phrase describing the lolly.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4975-5153-4E7F-A9F1-38D8089369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4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many answers to the slide above. Some examples could be ‘seven-storey hotel’ ‘seven-year-old child’ ‘old-fashioned hotel’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4975-5153-4E7F-A9F1-38D8089369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7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aware that pupils with misconceptions may join together adjectives which must be separated with a comma e.g. angry-ferocious creature instead of angry, ferocious creature. If this is the case, use the next slide to break down the process of building compound adjectives.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4975-5153-4E7F-A9F1-38D8089369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off this slide and use this as a support for those pupils who need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4975-5153-4E7F-A9F1-38D8089369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3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vocabulary work would benefit this section of the PPT. A unit on non-chronological reports would provide ample opportunity to explore vocabulary elements of this punctuation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4975-5153-4E7F-A9F1-38D8089369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1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0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4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0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7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7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B8AA-6B52-4015-9F8D-7326D5FA1A41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CF56-A3B9-4448-A130-3396DDE8A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6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islav\Desktop\Grammarsaurus PPT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02309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92269" y="2705725"/>
            <a:ext cx="51026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bg1"/>
                </a:solidFill>
                <a:latin typeface="Stone Hinge" panose="020B0600000000020003" pitchFamily="34" charset="0"/>
              </a:rPr>
              <a:t>Hyphens</a:t>
            </a:r>
          </a:p>
        </p:txBody>
      </p:sp>
    </p:spTree>
    <p:extLst>
      <p:ext uri="{BB962C8B-B14F-4D97-AF65-F5344CB8AC3E}">
        <p14:creationId xmlns:p14="http://schemas.microsoft.com/office/powerpoint/2010/main" val="76577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omislav\Desktop\Grammarsaurus PPT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2023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293" y="1455142"/>
            <a:ext cx="97409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Hyphens are used to join together words to create a longer word. They are most commonly used when creating compound adjectives.</a:t>
            </a:r>
          </a:p>
          <a:p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Can you spot the compound adjectives in the sentences below?</a:t>
            </a:r>
          </a:p>
          <a:p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The man-eating creature uses its razor-sharp claws to capture and kill its prey.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This technologically-advanced software recognises your fingerprint in seconds.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Visiting the moon is a once-in-a-lifetime opportunity for all astronauts.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I prefer drinking sugar-free drinks, as sugar destroys the plaque on your teeth.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206" y="350520"/>
            <a:ext cx="7128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Identifying hyphens</a:t>
            </a:r>
            <a:endParaRPr lang="en-US" sz="5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 Hinge" panose="020B06000000000200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5040" y="1964372"/>
            <a:ext cx="2346960" cy="4280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Top tip</a:t>
            </a:r>
          </a:p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The easiest way to spot an adjective is to identify the nouns in your sentence and then ask ‘which word/words are describing my noun?’</a:t>
            </a:r>
          </a:p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Did you know?</a:t>
            </a:r>
          </a:p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Compound adjectives create expanded noun phrases!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2180" y="269748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tone Hinge" panose="020B0600000000020003" pitchFamily="34" charset="0"/>
              </a:rPr>
              <a:t>noun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8249" y="269748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tone Hinge" panose="020B0600000000020003" pitchFamily="34" charset="0"/>
              </a:rPr>
              <a:t>noun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572634" y="2975372"/>
            <a:ext cx="4694" cy="2394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053171" y="2975372"/>
            <a:ext cx="4694" cy="2394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38372" y="269135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tone Hinge" panose="020B0600000000020003" pitchFamily="34" charset="0"/>
              </a:rPr>
              <a:t>noun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9108826" y="2975372"/>
            <a:ext cx="4694" cy="2394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60200" y="11532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 </a:t>
            </a:r>
            <a:r>
              <a:rPr lang="hr-HR" sz="2400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043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Tomislav\Desktop\Grammarsaurus PPT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202310" cy="6858000"/>
          </a:xfrm>
          <a:prstGeom prst="rect">
            <a:avLst/>
          </a:prstGeom>
          <a:noFill/>
        </p:spPr>
      </p:pic>
      <p:pic>
        <p:nvPicPr>
          <p:cNvPr id="1028" name="Picture 4" descr="C:\Users\Tomislav\Desktop\Man Eating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8" y="2852734"/>
            <a:ext cx="2802292" cy="171132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740" y="335280"/>
            <a:ext cx="8823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Why bother using them?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241" y="1455142"/>
            <a:ext cx="974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Without hyphens, some sentences can lose their meaning and it becomes difficult to know what the writer is trying to say. Take a look at some of the examples below: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6904" y="3497532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8301" y="3443192"/>
            <a:ext cx="441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23734" y="3442528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09021" y="3494319"/>
            <a:ext cx="441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038" y="5040958"/>
            <a:ext cx="2287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man eating shark</a:t>
            </a:r>
            <a:endParaRPr lang="en-US" sz="2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2720" y="5007532"/>
            <a:ext cx="22990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man-eating shark</a:t>
            </a:r>
            <a:endParaRPr lang="en-US" sz="2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86021" y="5049984"/>
            <a:ext cx="19563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sugar free </a:t>
            </a:r>
            <a:r>
              <a:rPr lang="en-US" sz="2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lolly</a:t>
            </a:r>
            <a:endParaRPr lang="en-US" sz="2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59814" y="5040957"/>
            <a:ext cx="1958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sugar-free </a:t>
            </a:r>
            <a:r>
              <a:rPr lang="en-US" sz="2400" b="0" cap="none" spc="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lolly</a:t>
            </a:r>
            <a:endParaRPr lang="en-US" sz="2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1324" y="5637359"/>
            <a:ext cx="974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Explain to your partner what the difference is in each picture and then decide what you think the hyphen does to the words before the noun.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760200" y="98854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2</a:t>
            </a:r>
          </a:p>
        </p:txBody>
      </p:sp>
      <p:pic>
        <p:nvPicPr>
          <p:cNvPr id="1026" name="Picture 2" descr="C:\Users\Tomislav\Desktop\Man Eating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832192"/>
            <a:ext cx="1582709" cy="1893796"/>
          </a:xfrm>
          <a:prstGeom prst="rect">
            <a:avLst/>
          </a:prstGeom>
          <a:noFill/>
        </p:spPr>
      </p:pic>
      <p:pic>
        <p:nvPicPr>
          <p:cNvPr id="1027" name="Picture 3" descr="C:\Users\Tomislav\Desktop\Man Eating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5463" y="3124200"/>
            <a:ext cx="2530826" cy="1489075"/>
          </a:xfrm>
          <a:prstGeom prst="rect">
            <a:avLst/>
          </a:prstGeom>
          <a:noFill/>
        </p:spPr>
      </p:pic>
      <p:pic>
        <p:nvPicPr>
          <p:cNvPr id="1029" name="Picture 5" descr="C:\Users\Tomislav\Desktop\Man Eating-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3426" y="2689220"/>
            <a:ext cx="1235246" cy="190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17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Tomislav\Desktop\Grammarsaurus PPT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20231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7704" y="348836"/>
            <a:ext cx="1050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Creating compound adjectives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901" y="1342430"/>
            <a:ext cx="974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Here are a some words which can be glued together using hyphens to create one longer compound adjective. Use hyphens to create a suitable compound adjective to describe the nouns on the right: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739898" y="2308860"/>
            <a:ext cx="38603" cy="3464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20750620">
            <a:off x="460642" y="2296001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one</a:t>
            </a:r>
          </a:p>
        </p:txBody>
      </p:sp>
      <p:sp>
        <p:nvSpPr>
          <p:cNvPr id="10" name="Rectangle 9"/>
          <p:cNvSpPr/>
          <p:nvPr/>
        </p:nvSpPr>
        <p:spPr>
          <a:xfrm rot="1310629">
            <a:off x="3505349" y="4749395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storey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310629">
            <a:off x="2355883" y="2279185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old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310629">
            <a:off x="4015016" y="2449376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year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310629">
            <a:off x="1465079" y="2866350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a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310629">
            <a:off x="1206686" y="4274608"/>
            <a:ext cx="1941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fashioned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0907267">
            <a:off x="482113" y="4764001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seven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310629">
            <a:off x="450851" y="3193584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eating</a:t>
            </a:r>
          </a:p>
        </p:txBody>
      </p:sp>
      <p:sp>
        <p:nvSpPr>
          <p:cNvPr id="17" name="Rectangle 16"/>
          <p:cNvSpPr/>
          <p:nvPr/>
        </p:nvSpPr>
        <p:spPr>
          <a:xfrm rot="20857952">
            <a:off x="2155509" y="3364968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kind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0736174">
            <a:off x="3273876" y="3111631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man</a:t>
            </a:r>
          </a:p>
        </p:txBody>
      </p:sp>
      <p:sp>
        <p:nvSpPr>
          <p:cNvPr id="19" name="Rectangle 18"/>
          <p:cNvSpPr/>
          <p:nvPr/>
        </p:nvSpPr>
        <p:spPr>
          <a:xfrm rot="20725017">
            <a:off x="3385592" y="4001464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of</a:t>
            </a:r>
          </a:p>
        </p:txBody>
      </p:sp>
      <p:sp>
        <p:nvSpPr>
          <p:cNvPr id="20" name="Rectangle 19"/>
          <p:cNvSpPr/>
          <p:nvPr/>
        </p:nvSpPr>
        <p:spPr>
          <a:xfrm rot="20202652">
            <a:off x="2128244" y="5129514"/>
            <a:ext cx="1664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year</a:t>
            </a:r>
            <a:endParaRPr lang="en-US" sz="36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35461" y="2506592"/>
            <a:ext cx="167545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shark</a:t>
            </a:r>
          </a:p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toddler</a:t>
            </a:r>
          </a:p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child</a:t>
            </a:r>
          </a:p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hotel</a:t>
            </a:r>
          </a:p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pattern</a:t>
            </a:r>
          </a:p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experience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63" y="2506592"/>
            <a:ext cx="1794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m</a:t>
            </a:r>
            <a:r>
              <a:rPr lang="en-US" sz="28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an-eating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60200" y="98854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815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omislav\Desktop\Grammarsaurus PPT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20231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7704" y="348836"/>
            <a:ext cx="1050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Creating compound adjectives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5809" y="2301240"/>
            <a:ext cx="5989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Jeepers! Look at that! This hybrid creature has just been discovered somewhere in the middle of the Amazon Rainforest! 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Apparently, you are now hyphen experts and we most certainly need to use some compound adjectives to describe this mesmerising beast!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Your task is to describe the creature using compound adjectives (don’t forget to add the hyphen!)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</a:b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0200" y="98854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4</a:t>
            </a:r>
          </a:p>
        </p:txBody>
      </p:sp>
      <p:pic>
        <p:nvPicPr>
          <p:cNvPr id="11" name="Picture 2" descr="C:\Users\Tomislav\Desktop\Hyphens OUTLINE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63700"/>
            <a:ext cx="4101935" cy="4186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78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Tomislav\Desktop\Grammarsaurus PPT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5" y="0"/>
            <a:ext cx="122023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760200" y="98854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6</a:t>
            </a:r>
            <a:endParaRPr lang="hr-HR" sz="2400" dirty="0">
              <a:solidFill>
                <a:schemeClr val="bg1">
                  <a:lumMod val="95000"/>
                </a:schemeClr>
              </a:solidFill>
              <a:latin typeface="Stone Hinge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3399805" y="1320491"/>
            <a:ext cx="5935" cy="5064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2970" y="3940848"/>
            <a:ext cx="2533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Compare using -like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070" y="4621195"/>
            <a:ext cx="170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assoon Primary Rg" panose="02000606020000020004" pitchFamily="2" charset="0"/>
              </a:rPr>
              <a:t>shark-like</a:t>
            </a:r>
          </a:p>
          <a:p>
            <a:r>
              <a:rPr lang="en-GB" sz="2400" dirty="0">
                <a:latin typeface="Sassoon Primary Rg" panose="02000606020000020004" pitchFamily="2" charset="0"/>
              </a:rPr>
              <a:t>elephant-like</a:t>
            </a:r>
          </a:p>
          <a:p>
            <a:r>
              <a:rPr lang="en-GB" sz="2400" dirty="0">
                <a:latin typeface="Sassoon Primary Rg" panose="02000606020000020004" pitchFamily="2" charset="0"/>
              </a:rPr>
              <a:t>lion-like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312" y="1432054"/>
            <a:ext cx="3299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Adjective + past participle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5070" y="313997"/>
            <a:ext cx="1050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Creating compound adjectives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785" y="2110764"/>
            <a:ext cx="20733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assoon Primary Rg" panose="02000606020000020004" pitchFamily="2" charset="0"/>
              </a:rPr>
              <a:t>short-legged</a:t>
            </a:r>
          </a:p>
          <a:p>
            <a:r>
              <a:rPr lang="en-GB" sz="2400" dirty="0">
                <a:latin typeface="Sassoon Primary Rg" panose="02000606020000020004" pitchFamily="2" charset="0"/>
              </a:rPr>
              <a:t>short-haired</a:t>
            </a:r>
          </a:p>
          <a:p>
            <a:r>
              <a:rPr lang="en-GB" sz="2400" dirty="0">
                <a:latin typeface="Sassoon Primary Rg" panose="02000606020000020004" pitchFamily="2" charset="0"/>
              </a:rPr>
              <a:t>heavy-footed</a:t>
            </a:r>
          </a:p>
          <a:p>
            <a:r>
              <a:rPr lang="en-GB" sz="2400" dirty="0">
                <a:latin typeface="Sassoon Primary Rg" panose="02000606020000020004" pitchFamily="2" charset="0"/>
              </a:rPr>
              <a:t>circle-patterned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2253" y="1423561"/>
            <a:ext cx="58760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a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djective/adverb/noun +present participle (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5630" y="2319697"/>
            <a:ext cx="1741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assoon Primary Rg" panose="02000606020000020004" pitchFamily="2" charset="0"/>
              </a:rPr>
              <a:t>slow-moving</a:t>
            </a:r>
          </a:p>
          <a:p>
            <a:r>
              <a:rPr lang="en-GB" sz="2400" dirty="0">
                <a:latin typeface="Sassoon Primary Rg" panose="02000606020000020004" pitchFamily="2" charset="0"/>
              </a:rPr>
              <a:t>never-ending</a:t>
            </a:r>
          </a:p>
          <a:p>
            <a:r>
              <a:rPr lang="en-GB" sz="2400" dirty="0">
                <a:latin typeface="Sassoon Primary Rg" panose="02000606020000020004" pitchFamily="2" charset="0"/>
              </a:rPr>
              <a:t>far-reaching</a:t>
            </a:r>
          </a:p>
        </p:txBody>
      </p:sp>
      <p:pic>
        <p:nvPicPr>
          <p:cNvPr id="16" name="Picture 2" descr="C:\Users\Tomislav\Desktop\Hyphens OUTLINE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6120" y="2071460"/>
            <a:ext cx="4101935" cy="418623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893115" y="4070658"/>
            <a:ext cx="39434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Which body part or characteristic (e.g. speed, hunger etc.) might these compound adjectives relate to?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There might be an odd one out! Can you find it?</a:t>
            </a:r>
          </a:p>
        </p:txBody>
      </p:sp>
    </p:spTree>
    <p:extLst>
      <p:ext uri="{BB962C8B-B14F-4D97-AF65-F5344CB8AC3E}">
        <p14:creationId xmlns:p14="http://schemas.microsoft.com/office/powerpoint/2010/main" val="191761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5070" y="313997"/>
            <a:ext cx="1050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Creating compound adjectives</a:t>
            </a:r>
          </a:p>
        </p:txBody>
      </p:sp>
      <p:pic>
        <p:nvPicPr>
          <p:cNvPr id="5" name="Picture 2" descr="C:\Users\Tomislav\Desktop\Grammarsaurus PPT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78"/>
            <a:ext cx="1220231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60200" y="98854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7</a:t>
            </a:r>
            <a:endParaRPr lang="hr-HR" sz="2400" dirty="0">
              <a:solidFill>
                <a:schemeClr val="bg1">
                  <a:lumMod val="95000"/>
                </a:schemeClr>
              </a:solidFill>
              <a:latin typeface="Stone Hing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470" y="466397"/>
            <a:ext cx="1050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Creating compound adjectives</a:t>
            </a:r>
          </a:p>
        </p:txBody>
      </p:sp>
      <p:pic>
        <p:nvPicPr>
          <p:cNvPr id="8" name="Picture 2" descr="C:\Users\Tomislav\Desktop\Hyphens OUTLINE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318" y="1542127"/>
            <a:ext cx="3543276" cy="3616097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27144"/>
              </p:ext>
            </p:extLst>
          </p:nvPr>
        </p:nvGraphicFramePr>
        <p:xfrm>
          <a:off x="1073150" y="1522573"/>
          <a:ext cx="7054852" cy="4325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09174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5523070"/>
                    </a:ext>
                  </a:extLst>
                </a:gridCol>
                <a:gridCol w="2492059">
                  <a:extLst>
                    <a:ext uri="{9D8B030D-6E8A-4147-A177-3AD203B41FA5}">
                      <a16:colId xmlns:a16="http://schemas.microsoft.com/office/drawing/2014/main" val="892044667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1332890334"/>
                    </a:ext>
                  </a:extLst>
                </a:gridCol>
              </a:tblGrid>
              <a:tr h="58851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adjective/adverb/noun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like (compare)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+</a:t>
                      </a:r>
                      <a:r>
                        <a:rPr lang="en-GB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ed</a:t>
                      </a:r>
                      <a:r>
                        <a:rPr lang="en-GB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 (describe)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+</a:t>
                      </a:r>
                      <a:r>
                        <a:rPr lang="en-GB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ing</a:t>
                      </a:r>
                      <a:r>
                        <a:rPr lang="en-GB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 (describe)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Noun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(body part or characteristic)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98229"/>
                  </a:ext>
                </a:extLst>
              </a:tr>
              <a:tr h="58851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rhino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cone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throat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like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shaped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piercing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horn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16151"/>
                  </a:ext>
                </a:extLst>
              </a:tr>
              <a:tr h="58851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lion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sand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fly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like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coloured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swatting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 Rg" panose="02000606020000020004" pitchFamily="2" charset="0"/>
                        </a:rPr>
                        <a:t>tail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7352948"/>
                  </a:ext>
                </a:extLst>
              </a:tr>
              <a:tr h="588517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assoon Primary Rg" panose="02000606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assoon Primary Rg" panose="02000606020000020004" pitchFamily="2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assoon Primary Rg" panose="02000606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assoon Primary Rg" panose="0200060602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9414705"/>
                  </a:ext>
                </a:extLst>
              </a:tr>
              <a:tr h="588517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39198"/>
                  </a:ext>
                </a:extLst>
              </a:tr>
              <a:tr h="588517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08786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193438" y="5215285"/>
            <a:ext cx="39434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Use the boxing-up grid to help you create your own expanded noun phrases using compound adjectives.</a:t>
            </a:r>
          </a:p>
        </p:txBody>
      </p:sp>
    </p:spTree>
    <p:extLst>
      <p:ext uri="{BB962C8B-B14F-4D97-AF65-F5344CB8AC3E}">
        <p14:creationId xmlns:p14="http://schemas.microsoft.com/office/powerpoint/2010/main" val="370356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islav\Desktop\Grammarsaurus PPT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20231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7704" y="348836"/>
            <a:ext cx="1050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Creating compound adjectives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936" y="2112704"/>
            <a:ext cx="2404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shark-like fin</a:t>
            </a:r>
          </a:p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grey-coloured fin</a:t>
            </a: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eyes</a:t>
            </a: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903" y="1913245"/>
            <a:ext cx="2118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tail</a:t>
            </a: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ears</a:t>
            </a: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0379" y="1176588"/>
            <a:ext cx="598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Describe the creature using compound adjectives 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  <a:t>(don’t forget to add the hyphen!)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Primary Rg" panose="02000606020000020004" pitchFamily="2" charset="0"/>
              </a:rPr>
            </a:b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assoon Primary Rg" panose="0200060602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60200" y="98854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>
                    <a:lumMod val="95000"/>
                  </a:schemeClr>
                </a:solidFill>
                <a:latin typeface="Stone Hinge" pitchFamily="34" charset="0"/>
              </a:rPr>
              <a:t>5</a:t>
            </a:r>
          </a:p>
        </p:txBody>
      </p:sp>
      <p:pic>
        <p:nvPicPr>
          <p:cNvPr id="2" name="Picture 2" descr="C:\Users\Tomislav\Desktop\Hyphens OUTLINE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100" y="1892300"/>
            <a:ext cx="4101935" cy="4186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99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715</Words>
  <Application>Microsoft Office PowerPoint</Application>
  <PresentationFormat>Widescreen</PresentationFormat>
  <Paragraphs>152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Sassoon Primary Rg</vt:lpstr>
      <vt:lpstr>Stone Hinge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Hudson</dc:creator>
  <cp:lastModifiedBy>Mitchell Hudson</cp:lastModifiedBy>
  <cp:revision>28</cp:revision>
  <dcterms:created xsi:type="dcterms:W3CDTF">2017-02-12T15:24:44Z</dcterms:created>
  <dcterms:modified xsi:type="dcterms:W3CDTF">2017-02-21T16:08:03Z</dcterms:modified>
</cp:coreProperties>
</file>